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Merriweather"/>
      <p:regular r:id="rId23"/>
      <p:bold r:id="rId24"/>
      <p:italic r:id="rId25"/>
      <p:boldItalic r:id="rId26"/>
    </p:embeddedFont>
    <p:embeddedFont>
      <p:font typeface="DM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D14817-28CB-4AFC-AB3D-F0A2E43A2EBA}">
  <a:tblStyle styleId="{4CD14817-28CB-4AFC-AB3D-F0A2E43A2EB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DM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DM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32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Relationship Id="rId9" Type="http://schemas.openxmlformats.org/officeDocument/2006/relationships/image" Target="../media/image24.png"/><Relationship Id="rId5" Type="http://schemas.openxmlformats.org/officeDocument/2006/relationships/image" Target="../media/image31.png"/><Relationship Id="rId6" Type="http://schemas.openxmlformats.org/officeDocument/2006/relationships/image" Target="../media/image23.png"/><Relationship Id="rId7" Type="http://schemas.openxmlformats.org/officeDocument/2006/relationships/image" Target="../media/image30.png"/><Relationship Id="rId8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2480548" y="2234505"/>
            <a:ext cx="7230903" cy="866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Phonetics in Motion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2652712" y="3291780"/>
            <a:ext cx="68865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A Lyrical Journey Through the Place of Articulation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2652712" y="4177605"/>
            <a:ext cx="6886575" cy="2742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94A3B8"/>
                </a:solidFill>
                <a:latin typeface="DM Sans"/>
                <a:ea typeface="DM Sans"/>
                <a:cs typeface="DM Sans"/>
                <a:sym typeface="DM Sans"/>
              </a:rPr>
              <a:t>Class Quiz &amp; Exercise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47" name="Google Shape;2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48" name="Google Shape;24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2"/>
          <p:cNvSpPr txBox="1"/>
          <p:nvPr/>
        </p:nvSpPr>
        <p:spPr>
          <a:xfrm>
            <a:off x="581025" y="16573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Palatal Movement</a:t>
            </a:r>
            <a:endParaRPr/>
          </a:p>
        </p:txBody>
      </p:sp>
      <p:sp>
        <p:nvSpPr>
          <p:cNvPr id="250" name="Google Shape;250;p22"/>
          <p:cNvSpPr txBox="1"/>
          <p:nvPr/>
        </p:nvSpPr>
        <p:spPr>
          <a:xfrm>
            <a:off x="581025" y="2190750"/>
            <a:ext cx="5276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The song says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Palatals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slide "like a whispered breeze." This sensation is primarily due to the tongue body moving towards which part of the mouth?</a:t>
            </a:r>
            <a:endParaRPr/>
          </a:p>
        </p:txBody>
      </p:sp>
      <p:pic>
        <p:nvPicPr>
          <p:cNvPr descr="image.png" id="251" name="Google Shape;25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/>
          <p:nvPr/>
        </p:nvSpPr>
        <p:spPr>
          <a:xfrm>
            <a:off x="581025" y="32956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2"/>
          <p:cNvSpPr txBox="1"/>
          <p:nvPr/>
        </p:nvSpPr>
        <p:spPr>
          <a:xfrm>
            <a:off x="771525" y="34385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soft palate (velum)</a:t>
            </a:r>
            <a:endParaRPr/>
          </a:p>
        </p:txBody>
      </p:sp>
      <p:sp>
        <p:nvSpPr>
          <p:cNvPr id="254" name="Google Shape;254;p22"/>
          <p:cNvSpPr/>
          <p:nvPr/>
        </p:nvSpPr>
        <p:spPr>
          <a:xfrm>
            <a:off x="581025" y="32956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2"/>
          <p:cNvSpPr/>
          <p:nvPr/>
        </p:nvSpPr>
        <p:spPr>
          <a:xfrm>
            <a:off x="581025" y="40290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2"/>
          <p:cNvSpPr txBox="1"/>
          <p:nvPr/>
        </p:nvSpPr>
        <p:spPr>
          <a:xfrm>
            <a:off x="771525" y="41719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teeth</a:t>
            </a:r>
            <a:endParaRPr/>
          </a:p>
        </p:txBody>
      </p:sp>
      <p:sp>
        <p:nvSpPr>
          <p:cNvPr id="257" name="Google Shape;257;p22"/>
          <p:cNvSpPr/>
          <p:nvPr/>
        </p:nvSpPr>
        <p:spPr>
          <a:xfrm>
            <a:off x="581025" y="40290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2"/>
          <p:cNvSpPr/>
          <p:nvPr/>
        </p:nvSpPr>
        <p:spPr>
          <a:xfrm>
            <a:off x="581025" y="47625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2"/>
          <p:cNvSpPr txBox="1"/>
          <p:nvPr/>
        </p:nvSpPr>
        <p:spPr>
          <a:xfrm>
            <a:off x="771525" y="49053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hard palate (roof of the mouth)</a:t>
            </a:r>
            <a:endParaRPr/>
          </a:p>
        </p:txBody>
      </p:sp>
      <p:sp>
        <p:nvSpPr>
          <p:cNvPr id="260" name="Google Shape;260;p22"/>
          <p:cNvSpPr/>
          <p:nvPr/>
        </p:nvSpPr>
        <p:spPr>
          <a:xfrm>
            <a:off x="581025" y="47625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581025" y="54959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2"/>
          <p:cNvSpPr txBox="1"/>
          <p:nvPr/>
        </p:nvSpPr>
        <p:spPr>
          <a:xfrm>
            <a:off x="771525" y="56388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lower lip</a:t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581025" y="54959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7</a:t>
            </a:r>
            <a:endParaRPr/>
          </a:p>
        </p:txBody>
      </p:sp>
      <p:sp>
        <p:nvSpPr>
          <p:cNvPr id="265" name="Google Shape;265;p22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70" name="Google Shape;27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3"/>
          <p:cNvSpPr txBox="1"/>
          <p:nvPr/>
        </p:nvSpPr>
        <p:spPr>
          <a:xfrm>
            <a:off x="581025" y="581025"/>
            <a:ext cx="5190648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8</a:t>
            </a:r>
            <a:endParaRPr/>
          </a:p>
        </p:txBody>
      </p:sp>
      <p:sp>
        <p:nvSpPr>
          <p:cNvPr id="272" name="Google Shape;272;p23"/>
          <p:cNvSpPr/>
          <p:nvPr/>
        </p:nvSpPr>
        <p:spPr>
          <a:xfrm>
            <a:off x="581025" y="1219200"/>
            <a:ext cx="4943475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3"/>
          <p:cNvSpPr txBox="1"/>
          <p:nvPr/>
        </p:nvSpPr>
        <p:spPr>
          <a:xfrm>
            <a:off x="581025" y="1428750"/>
            <a:ext cx="5190648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Velar Anatomy</a:t>
            </a:r>
            <a:endParaRPr/>
          </a:p>
        </p:txBody>
      </p:sp>
      <p:sp>
        <p:nvSpPr>
          <p:cNvPr id="274" name="Google Shape;274;p23"/>
          <p:cNvSpPr txBox="1"/>
          <p:nvPr/>
        </p:nvSpPr>
        <p:spPr>
          <a:xfrm>
            <a:off x="581025" y="2105025"/>
            <a:ext cx="494347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The song says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Velars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"kick in / A guttural hue." For a velar sound, the back of the tongue approaches which structure?</a:t>
            </a:r>
            <a:endParaRPr/>
          </a:p>
        </p:txBody>
      </p:sp>
      <p:pic>
        <p:nvPicPr>
          <p:cNvPr descr="image.png" id="275" name="Google Shape;27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9525"/>
            <a:ext cx="60864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3"/>
          <p:cNvSpPr/>
          <p:nvPr/>
        </p:nvSpPr>
        <p:spPr>
          <a:xfrm>
            <a:off x="581025" y="349567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723900" y="363855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alveolar ridge</a:t>
            </a:r>
            <a:endParaRPr/>
          </a:p>
        </p:txBody>
      </p:sp>
      <p:sp>
        <p:nvSpPr>
          <p:cNvPr id="278" name="Google Shape;278;p23"/>
          <p:cNvSpPr/>
          <p:nvPr/>
        </p:nvSpPr>
        <p:spPr>
          <a:xfrm>
            <a:off x="581025" y="418147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3"/>
          <p:cNvSpPr txBox="1"/>
          <p:nvPr/>
        </p:nvSpPr>
        <p:spPr>
          <a:xfrm>
            <a:off x="723900" y="432435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hard palate</a:t>
            </a: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581025" y="486727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3"/>
          <p:cNvSpPr txBox="1"/>
          <p:nvPr/>
        </p:nvSpPr>
        <p:spPr>
          <a:xfrm>
            <a:off x="723900" y="501015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pharynx</a:t>
            </a:r>
            <a:endParaRPr/>
          </a:p>
        </p:txBody>
      </p:sp>
      <p:sp>
        <p:nvSpPr>
          <p:cNvPr id="282" name="Google Shape;282;p23"/>
          <p:cNvSpPr/>
          <p:nvPr/>
        </p:nvSpPr>
        <p:spPr>
          <a:xfrm>
            <a:off x="581025" y="555307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3"/>
          <p:cNvSpPr txBox="1"/>
          <p:nvPr/>
        </p:nvSpPr>
        <p:spPr>
          <a:xfrm>
            <a:off x="723900" y="569595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soft palate (velum)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88" name="Google Shape;28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89" name="Google Shape;28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"/>
          <p:cNvSpPr txBox="1"/>
          <p:nvPr/>
        </p:nvSpPr>
        <p:spPr>
          <a:xfrm>
            <a:off x="581025" y="18097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Velar Sounds</a:t>
            </a:r>
            <a:endParaRPr/>
          </a:p>
        </p:txBody>
      </p:sp>
      <p:sp>
        <p:nvSpPr>
          <p:cNvPr id="291" name="Google Shape;291;p24"/>
          <p:cNvSpPr txBox="1"/>
          <p:nvPr/>
        </p:nvSpPr>
        <p:spPr>
          <a:xfrm>
            <a:off x="581025" y="2343150"/>
            <a:ext cx="5276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What place of articulation is demonstrated by the "Bold and true" sounds of "Kuh kuh / Guh guh" in the Bridge?</a:t>
            </a:r>
            <a:endParaRPr/>
          </a:p>
        </p:txBody>
      </p:sp>
      <p:pic>
        <p:nvPicPr>
          <p:cNvPr descr="image.png" id="292" name="Google Shape;292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4"/>
          <p:cNvSpPr/>
          <p:nvPr/>
        </p:nvSpPr>
        <p:spPr>
          <a:xfrm>
            <a:off x="581025" y="31432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771525" y="32861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Dental</a:t>
            </a:r>
            <a:endParaRPr/>
          </a:p>
        </p:txBody>
      </p:sp>
      <p:sp>
        <p:nvSpPr>
          <p:cNvPr id="295" name="Google Shape;295;p24"/>
          <p:cNvSpPr/>
          <p:nvPr/>
        </p:nvSpPr>
        <p:spPr>
          <a:xfrm>
            <a:off x="581025" y="31432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4"/>
          <p:cNvSpPr/>
          <p:nvPr/>
        </p:nvSpPr>
        <p:spPr>
          <a:xfrm>
            <a:off x="581025" y="38766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4"/>
          <p:cNvSpPr txBox="1"/>
          <p:nvPr/>
        </p:nvSpPr>
        <p:spPr>
          <a:xfrm>
            <a:off x="771525" y="40195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Velar</a:t>
            </a:r>
            <a:endParaRPr/>
          </a:p>
        </p:txBody>
      </p:sp>
      <p:sp>
        <p:nvSpPr>
          <p:cNvPr id="298" name="Google Shape;298;p24"/>
          <p:cNvSpPr/>
          <p:nvPr/>
        </p:nvSpPr>
        <p:spPr>
          <a:xfrm>
            <a:off x="581025" y="38766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4"/>
          <p:cNvSpPr/>
          <p:nvPr/>
        </p:nvSpPr>
        <p:spPr>
          <a:xfrm>
            <a:off x="581025" y="46101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771525" y="47529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Bilabial</a:t>
            </a: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581025" y="46101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4"/>
          <p:cNvSpPr/>
          <p:nvPr/>
        </p:nvSpPr>
        <p:spPr>
          <a:xfrm>
            <a:off x="581025" y="53435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4"/>
          <p:cNvSpPr txBox="1"/>
          <p:nvPr/>
        </p:nvSpPr>
        <p:spPr>
          <a:xfrm>
            <a:off x="771525" y="54864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Glottal</a:t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581025" y="53435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4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9</a:t>
            </a:r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11" name="Google Shape;31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312" name="Google Shape;31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313" name="Google Shape;313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05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5"/>
          <p:cNvSpPr txBox="1"/>
          <p:nvPr/>
        </p:nvSpPr>
        <p:spPr>
          <a:xfrm>
            <a:off x="6334125" y="16573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Articulation Journey</a:t>
            </a:r>
            <a:endParaRPr/>
          </a:p>
        </p:txBody>
      </p:sp>
      <p:sp>
        <p:nvSpPr>
          <p:cNvPr id="315" name="Google Shape;315;p25"/>
          <p:cNvSpPr txBox="1"/>
          <p:nvPr/>
        </p:nvSpPr>
        <p:spPr>
          <a:xfrm>
            <a:off x="6334125" y="2190750"/>
            <a:ext cx="5276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Which two places of articulation are directly contrasted by the song's journey from "Lips together" (Verse 1) to "A guttural hue" (Bridge)?</a:t>
            </a:r>
            <a:endParaRPr/>
          </a:p>
        </p:txBody>
      </p:sp>
      <p:sp>
        <p:nvSpPr>
          <p:cNvPr id="316" name="Google Shape;316;p25"/>
          <p:cNvSpPr/>
          <p:nvPr/>
        </p:nvSpPr>
        <p:spPr>
          <a:xfrm>
            <a:off x="6334125" y="32956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6524625" y="34385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Dental and Alveolar</a:t>
            </a:r>
            <a:endParaRPr/>
          </a:p>
        </p:txBody>
      </p:sp>
      <p:sp>
        <p:nvSpPr>
          <p:cNvPr id="318" name="Google Shape;318;p25"/>
          <p:cNvSpPr/>
          <p:nvPr/>
        </p:nvSpPr>
        <p:spPr>
          <a:xfrm>
            <a:off x="6334125" y="32956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5"/>
          <p:cNvSpPr/>
          <p:nvPr/>
        </p:nvSpPr>
        <p:spPr>
          <a:xfrm>
            <a:off x="6334125" y="40290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6524625" y="41719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Bilabial and Velar</a:t>
            </a:r>
            <a:endParaRPr/>
          </a:p>
        </p:txBody>
      </p:sp>
      <p:sp>
        <p:nvSpPr>
          <p:cNvPr id="321" name="Google Shape;321;p25"/>
          <p:cNvSpPr/>
          <p:nvPr/>
        </p:nvSpPr>
        <p:spPr>
          <a:xfrm>
            <a:off x="6334125" y="40290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5"/>
          <p:cNvSpPr/>
          <p:nvPr/>
        </p:nvSpPr>
        <p:spPr>
          <a:xfrm>
            <a:off x="6334125" y="47625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6524625" y="49053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Palatal and Dental</a:t>
            </a:r>
            <a:endParaRPr/>
          </a:p>
        </p:txBody>
      </p:sp>
      <p:sp>
        <p:nvSpPr>
          <p:cNvPr id="324" name="Google Shape;324;p25"/>
          <p:cNvSpPr/>
          <p:nvPr/>
        </p:nvSpPr>
        <p:spPr>
          <a:xfrm>
            <a:off x="6334125" y="47625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5"/>
          <p:cNvSpPr/>
          <p:nvPr/>
        </p:nvSpPr>
        <p:spPr>
          <a:xfrm>
            <a:off x="6334125" y="54959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6524625" y="56388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Alveolar and Bilabial</a:t>
            </a:r>
            <a:endParaRPr/>
          </a:p>
        </p:txBody>
      </p:sp>
      <p:sp>
        <p:nvSpPr>
          <p:cNvPr id="327" name="Google Shape;327;p25"/>
          <p:cNvSpPr/>
          <p:nvPr/>
        </p:nvSpPr>
        <p:spPr>
          <a:xfrm>
            <a:off x="6334125" y="54959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5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10</a:t>
            </a:r>
            <a:endParaRPr/>
          </a:p>
        </p:txBody>
      </p:sp>
      <p:sp>
        <p:nvSpPr>
          <p:cNvPr id="329" name="Google Shape;329;p25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34" name="Google Shape;33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335" name="Google Shape;33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495425"/>
            <a:ext cx="5276850" cy="4905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336" name="Google Shape;336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34125" y="1495425"/>
            <a:ext cx="5276850" cy="49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6"/>
          <p:cNvSpPr txBox="1"/>
          <p:nvPr/>
        </p:nvSpPr>
        <p:spPr>
          <a:xfrm>
            <a:off x="859154" y="2809875"/>
            <a:ext cx="472059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6670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 The Challenge</a:t>
            </a:r>
            <a:endParaRPr/>
          </a:p>
        </p:txBody>
      </p:sp>
      <p:sp>
        <p:nvSpPr>
          <p:cNvPr id="338" name="Google Shape;338;p26"/>
          <p:cNvSpPr txBox="1"/>
          <p:nvPr/>
        </p:nvSpPr>
        <p:spPr>
          <a:xfrm>
            <a:off x="971550" y="3981450"/>
            <a:ext cx="4495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If you could write a new verse for the song about the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Glottal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place of articulation (the 'h' sound), what would it imply?</a:t>
            </a:r>
            <a:endParaRPr/>
          </a:p>
        </p:txBody>
      </p:sp>
      <p:sp>
        <p:nvSpPr>
          <p:cNvPr id="339" name="Google Shape;339;p26"/>
          <p:cNvSpPr txBox="1"/>
          <p:nvPr/>
        </p:nvSpPr>
        <p:spPr>
          <a:xfrm>
            <a:off x="6612255" y="1885950"/>
            <a:ext cx="472059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00025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 Your Task</a:t>
            </a:r>
            <a:endParaRPr/>
          </a:p>
        </p:txBody>
      </p:sp>
      <p:sp>
        <p:nvSpPr>
          <p:cNvPr id="340" name="Google Shape;340;p26"/>
          <p:cNvSpPr txBox="1"/>
          <p:nvPr/>
        </p:nvSpPr>
        <p:spPr>
          <a:xfrm>
            <a:off x="6724650" y="3057525"/>
            <a:ext cx="4495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Reply with exactly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two sentences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:</a:t>
            </a:r>
            <a:endParaRPr/>
          </a:p>
        </p:txBody>
      </p:sp>
      <p:sp>
        <p:nvSpPr>
          <p:cNvPr id="341" name="Google Shape;341;p26"/>
          <p:cNvSpPr txBox="1"/>
          <p:nvPr/>
        </p:nvSpPr>
        <p:spPr>
          <a:xfrm>
            <a:off x="6724650" y="5514975"/>
            <a:ext cx="4495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00" u="none" cap="none" strike="noStrike">
                <a:solidFill>
                  <a:srgbClr val="F59E0B"/>
                </a:solidFill>
                <a:latin typeface="DM Sans"/>
                <a:ea typeface="DM Sans"/>
                <a:cs typeface="DM Sans"/>
                <a:sym typeface="DM Sans"/>
              </a:rPr>
              <a:t>Criteria: Make it Fun, Clever, and Perfect.</a:t>
            </a:r>
            <a:endParaRPr/>
          </a:p>
        </p:txBody>
      </p:sp>
      <p:pic>
        <p:nvPicPr>
          <p:cNvPr descr="image.png" id="342" name="Google Shape;342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86100" y="2847975"/>
            <a:ext cx="2667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343" name="Google Shape;343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72537" y="1924050"/>
            <a:ext cx="200025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6"/>
          <p:cNvSpPr txBox="1"/>
          <p:nvPr/>
        </p:nvSpPr>
        <p:spPr>
          <a:xfrm>
            <a:off x="6848475" y="3705225"/>
            <a:ext cx="666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•</a:t>
            </a: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6915150" y="3705225"/>
            <a:ext cx="430530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6"/>
          <p:cNvSpPr txBox="1"/>
          <p:nvPr/>
        </p:nvSpPr>
        <p:spPr>
          <a:xfrm>
            <a:off x="7105650" y="3848100"/>
            <a:ext cx="39243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66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One describing the </a:t>
            </a:r>
            <a:r>
              <a:rPr b="0" i="1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action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</p:txBody>
      </p:sp>
      <p:sp>
        <p:nvSpPr>
          <p:cNvPr id="347" name="Google Shape;347;p26"/>
          <p:cNvSpPr/>
          <p:nvPr/>
        </p:nvSpPr>
        <p:spPr>
          <a:xfrm>
            <a:off x="6915150" y="37052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6"/>
          <p:cNvSpPr txBox="1"/>
          <p:nvPr/>
        </p:nvSpPr>
        <p:spPr>
          <a:xfrm>
            <a:off x="6848475" y="4438650"/>
            <a:ext cx="666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•</a:t>
            </a:r>
            <a:endParaRPr/>
          </a:p>
        </p:txBody>
      </p:sp>
      <p:sp>
        <p:nvSpPr>
          <p:cNvPr id="349" name="Google Shape;349;p26"/>
          <p:cNvSpPr/>
          <p:nvPr/>
        </p:nvSpPr>
        <p:spPr>
          <a:xfrm>
            <a:off x="6915150" y="4438650"/>
            <a:ext cx="430530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6"/>
          <p:cNvSpPr txBox="1"/>
          <p:nvPr/>
        </p:nvSpPr>
        <p:spPr>
          <a:xfrm>
            <a:off x="7105650" y="4581525"/>
            <a:ext cx="39243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66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One describing the </a:t>
            </a:r>
            <a:r>
              <a:rPr b="0" i="1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sound's character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</p:txBody>
      </p:sp>
      <p:sp>
        <p:nvSpPr>
          <p:cNvPr id="351" name="Google Shape;351;p26"/>
          <p:cNvSpPr/>
          <p:nvPr/>
        </p:nvSpPr>
        <p:spPr>
          <a:xfrm>
            <a:off x="6915150" y="44386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6"/>
          <p:cNvSpPr txBox="1"/>
          <p:nvPr/>
        </p:nvSpPr>
        <p:spPr>
          <a:xfrm>
            <a:off x="581025" y="457200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Bonus: The 11th Question</a:t>
            </a:r>
            <a:endParaRPr/>
          </a:p>
        </p:txBody>
      </p:sp>
      <p:sp>
        <p:nvSpPr>
          <p:cNvPr id="353" name="Google Shape;353;p26"/>
          <p:cNvSpPr/>
          <p:nvPr/>
        </p:nvSpPr>
        <p:spPr>
          <a:xfrm>
            <a:off x="581025" y="1095375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58" name="Google Shape;35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59" name="Google Shape;359;p27"/>
          <p:cNvGraphicFramePr/>
          <p:nvPr/>
        </p:nvGraphicFramePr>
        <p:xfrm>
          <a:off x="581025" y="124807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{4CD14817-28CB-4AFC-AB3D-F0A2E43A2EBA}</a:tableStyleId>
              </a:tblPr>
              <a:tblGrid>
                <a:gridCol w="1088675"/>
                <a:gridCol w="5325525"/>
                <a:gridCol w="4615750"/>
              </a:tblGrid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500" u="none" cap="none" strike="noStrike">
                          <a:solidFill>
                            <a:srgbClr val="F59E0B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Q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341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500" u="none" cap="none" strike="noStrike">
                          <a:solidFill>
                            <a:srgbClr val="F59E0B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Correct Answer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341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500" u="none" cap="none" strike="noStrike">
                          <a:solidFill>
                            <a:srgbClr val="F59E0B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Key Concept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34155"/>
                    </a:solidFill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B: Place of Articulation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Song Theme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C: Both lips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Bilabial = Two lips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3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C: Bilabial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/p/, /b/ sounds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4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D: Upper front teeth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Dental targets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5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C: Bony ridge behind teeth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Alveolar Ridge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6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C: Yuh yuh and Shh shh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Palatal examples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7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C: The hard palate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Tongue body to roof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8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D: The soft palate (velum)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Velar targets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9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B: Velar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/k/, /g/ sounds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10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B: Bilabial and Velar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rgbClr val="E2E8F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Front vs Back contrast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0" name="Google Shape;360;p27"/>
          <p:cNvSpPr/>
          <p:nvPr/>
        </p:nvSpPr>
        <p:spPr>
          <a:xfrm>
            <a:off x="581025" y="2306240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7"/>
          <p:cNvSpPr/>
          <p:nvPr/>
        </p:nvSpPr>
        <p:spPr>
          <a:xfrm>
            <a:off x="1669702" y="2306240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7"/>
          <p:cNvSpPr/>
          <p:nvPr/>
        </p:nvSpPr>
        <p:spPr>
          <a:xfrm>
            <a:off x="6995219" y="2306240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27"/>
          <p:cNvSpPr/>
          <p:nvPr/>
        </p:nvSpPr>
        <p:spPr>
          <a:xfrm>
            <a:off x="581025" y="2788146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7"/>
          <p:cNvSpPr/>
          <p:nvPr/>
        </p:nvSpPr>
        <p:spPr>
          <a:xfrm>
            <a:off x="1669702" y="2788146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7"/>
          <p:cNvSpPr/>
          <p:nvPr/>
        </p:nvSpPr>
        <p:spPr>
          <a:xfrm>
            <a:off x="6995219" y="2788146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27"/>
          <p:cNvSpPr/>
          <p:nvPr/>
        </p:nvSpPr>
        <p:spPr>
          <a:xfrm>
            <a:off x="581025" y="3270051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7"/>
          <p:cNvSpPr/>
          <p:nvPr/>
        </p:nvSpPr>
        <p:spPr>
          <a:xfrm>
            <a:off x="1669702" y="3270051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7"/>
          <p:cNvSpPr/>
          <p:nvPr/>
        </p:nvSpPr>
        <p:spPr>
          <a:xfrm>
            <a:off x="6995219" y="3270051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7"/>
          <p:cNvSpPr/>
          <p:nvPr/>
        </p:nvSpPr>
        <p:spPr>
          <a:xfrm>
            <a:off x="581025" y="3751957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7"/>
          <p:cNvSpPr/>
          <p:nvPr/>
        </p:nvSpPr>
        <p:spPr>
          <a:xfrm>
            <a:off x="1669702" y="3751957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7"/>
          <p:cNvSpPr/>
          <p:nvPr/>
        </p:nvSpPr>
        <p:spPr>
          <a:xfrm>
            <a:off x="6995219" y="3751957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7"/>
          <p:cNvSpPr/>
          <p:nvPr/>
        </p:nvSpPr>
        <p:spPr>
          <a:xfrm>
            <a:off x="581025" y="4233862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7"/>
          <p:cNvSpPr/>
          <p:nvPr/>
        </p:nvSpPr>
        <p:spPr>
          <a:xfrm>
            <a:off x="1669702" y="4233862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7"/>
          <p:cNvSpPr/>
          <p:nvPr/>
        </p:nvSpPr>
        <p:spPr>
          <a:xfrm>
            <a:off x="6995219" y="4233862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581025" y="4715767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7"/>
          <p:cNvSpPr/>
          <p:nvPr/>
        </p:nvSpPr>
        <p:spPr>
          <a:xfrm>
            <a:off x="1669702" y="4715767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27"/>
          <p:cNvSpPr/>
          <p:nvPr/>
        </p:nvSpPr>
        <p:spPr>
          <a:xfrm>
            <a:off x="6995219" y="4715767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81025" y="5197673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7"/>
          <p:cNvSpPr/>
          <p:nvPr/>
        </p:nvSpPr>
        <p:spPr>
          <a:xfrm>
            <a:off x="1669702" y="5197673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995219" y="5197673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27"/>
          <p:cNvSpPr/>
          <p:nvPr/>
        </p:nvSpPr>
        <p:spPr>
          <a:xfrm>
            <a:off x="581025" y="5679578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1669702" y="5679578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995219" y="5679578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581025" y="6161484"/>
            <a:ext cx="1088677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1669702" y="6161484"/>
            <a:ext cx="5325516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995219" y="6161484"/>
            <a:ext cx="4615755" cy="9525"/>
          </a:xfrm>
          <a:prstGeom prst="rect">
            <a:avLst/>
          </a:prstGeom>
          <a:solidFill>
            <a:srgbClr val="3341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27"/>
          <p:cNvSpPr txBox="1"/>
          <p:nvPr/>
        </p:nvSpPr>
        <p:spPr>
          <a:xfrm>
            <a:off x="581025" y="209847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Answer Key</a:t>
            </a:r>
            <a:endParaRPr/>
          </a:p>
        </p:txBody>
      </p:sp>
      <p:sp>
        <p:nvSpPr>
          <p:cNvPr id="388" name="Google Shape;388;p27"/>
          <p:cNvSpPr/>
          <p:nvPr/>
        </p:nvSpPr>
        <p:spPr>
          <a:xfrm>
            <a:off x="581025" y="848022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393" name="Google Shape;39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8"/>
          <p:cNvSpPr/>
          <p:nvPr/>
        </p:nvSpPr>
        <p:spPr>
          <a:xfrm>
            <a:off x="581025" y="2274837"/>
            <a:ext cx="1102995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28"/>
          <p:cNvSpPr/>
          <p:nvPr/>
        </p:nvSpPr>
        <p:spPr>
          <a:xfrm>
            <a:off x="581025" y="3059608"/>
            <a:ext cx="1102995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581025" y="4042469"/>
            <a:ext cx="1102995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581025" y="4827240"/>
            <a:ext cx="1102995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581025" y="5612010"/>
            <a:ext cx="11029950" cy="9525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399" name="Google Shape;39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550044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8"/>
          <p:cNvSpPr txBox="1"/>
          <p:nvPr/>
        </p:nvSpPr>
        <p:spPr>
          <a:xfrm>
            <a:off x="1676400" y="1444376"/>
            <a:ext cx="9934575" cy="396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https://media.istockphoto.com/id/176769519/photo/womans-mouth-wide-open-with-red-lipstick.jpg?s=612x612&amp;w=0&amp;k=20&amp;c=hTslccuzylallRVKMAW88fYHCwPv2yQtnxp5HlMRH1g=</a:t>
            </a:r>
            <a:endParaRPr/>
          </a:p>
        </p:txBody>
      </p:sp>
      <p:sp>
        <p:nvSpPr>
          <p:cNvPr id="401" name="Google Shape;401;p28"/>
          <p:cNvSpPr txBox="1"/>
          <p:nvPr/>
        </p:nvSpPr>
        <p:spPr>
          <a:xfrm>
            <a:off x="1676400" y="1888182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www.istockphoto.com</a:t>
            </a:r>
            <a:endParaRPr/>
          </a:p>
        </p:txBody>
      </p:sp>
      <p:pic>
        <p:nvPicPr>
          <p:cNvPr descr="image.png" id="402" name="Google Shape;40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1025" y="2433786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8"/>
          <p:cNvSpPr txBox="1"/>
          <p:nvPr/>
        </p:nvSpPr>
        <p:spPr>
          <a:xfrm>
            <a:off x="1676400" y="2427237"/>
            <a:ext cx="9934575" cy="198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https://visualsonline.cancer.gov/retrieve.cfm?imageid=9259&amp;dpi=72&amp;fileformat=jpg</a:t>
            </a:r>
            <a:endParaRPr/>
          </a:p>
        </p:txBody>
      </p:sp>
      <p:sp>
        <p:nvSpPr>
          <p:cNvPr id="404" name="Google Shape;404;p28"/>
          <p:cNvSpPr txBox="1"/>
          <p:nvPr/>
        </p:nvSpPr>
        <p:spPr>
          <a:xfrm>
            <a:off x="1676400" y="2672953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visualsonline.cancer.gov</a:t>
            </a:r>
            <a:endParaRPr/>
          </a:p>
        </p:txBody>
      </p:sp>
      <p:pic>
        <p:nvPicPr>
          <p:cNvPr descr="image.png" id="405" name="Google Shape;405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1025" y="3317676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8"/>
          <p:cNvSpPr txBox="1"/>
          <p:nvPr/>
        </p:nvSpPr>
        <p:spPr>
          <a:xfrm>
            <a:off x="1676400" y="3212008"/>
            <a:ext cx="9934575" cy="396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https://static.vecteezy.com/system/resources/previews/005/004/846/non_2x/abstract-sound-wave-curve-background-illustration-with-gold-and-blue-particles-creative-colorful-equalizer-and-spectrum-music-for-banner-and-poster-vector.jpg</a:t>
            </a:r>
            <a:endParaRPr/>
          </a:p>
        </p:txBody>
      </p:sp>
      <p:sp>
        <p:nvSpPr>
          <p:cNvPr id="407" name="Google Shape;407;p28"/>
          <p:cNvSpPr txBox="1"/>
          <p:nvPr/>
        </p:nvSpPr>
        <p:spPr>
          <a:xfrm>
            <a:off x="1676400" y="3655814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www.vecteezy.com</a:t>
            </a:r>
            <a:endParaRPr/>
          </a:p>
        </p:txBody>
      </p:sp>
      <p:pic>
        <p:nvPicPr>
          <p:cNvPr descr="image.png" id="408" name="Google Shape;408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81025" y="4201417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28"/>
          <p:cNvSpPr txBox="1"/>
          <p:nvPr/>
        </p:nvSpPr>
        <p:spPr>
          <a:xfrm>
            <a:off x="1676400" y="4194869"/>
            <a:ext cx="9934575" cy="198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https://cdn-prod.medicalnewstoday.com/content/images/articles/326/326894/an-infographic-of-the-human-mouth.jpg</a:t>
            </a:r>
            <a:endParaRPr/>
          </a:p>
        </p:txBody>
      </p:sp>
      <p:sp>
        <p:nvSpPr>
          <p:cNvPr id="410" name="Google Shape;410;p28"/>
          <p:cNvSpPr txBox="1"/>
          <p:nvPr/>
        </p:nvSpPr>
        <p:spPr>
          <a:xfrm>
            <a:off x="1676400" y="4440584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www.medicalnewstoday.com</a:t>
            </a:r>
            <a:endParaRPr/>
          </a:p>
        </p:txBody>
      </p:sp>
      <p:pic>
        <p:nvPicPr>
          <p:cNvPr descr="image.png" id="411" name="Google Shape;411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81025" y="4986188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28"/>
          <p:cNvSpPr txBox="1"/>
          <p:nvPr/>
        </p:nvSpPr>
        <p:spPr>
          <a:xfrm>
            <a:off x="1676400" y="4979640"/>
            <a:ext cx="9934575" cy="198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https://images.presentationgo.com/2025/04/abstract-sound-wave-background.png</a:t>
            </a:r>
            <a:endParaRPr/>
          </a:p>
        </p:txBody>
      </p:sp>
      <p:sp>
        <p:nvSpPr>
          <p:cNvPr id="413" name="Google Shape;413;p28"/>
          <p:cNvSpPr txBox="1"/>
          <p:nvPr/>
        </p:nvSpPr>
        <p:spPr>
          <a:xfrm>
            <a:off x="1676400" y="5225355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www.presentationgo.com</a:t>
            </a:r>
            <a:endParaRPr/>
          </a:p>
        </p:txBody>
      </p:sp>
      <p:pic>
        <p:nvPicPr>
          <p:cNvPr descr="image.png" id="414" name="Google Shape;414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81025" y="5870078"/>
            <a:ext cx="857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8"/>
          <p:cNvSpPr txBox="1"/>
          <p:nvPr/>
        </p:nvSpPr>
        <p:spPr>
          <a:xfrm>
            <a:off x="1676400" y="5764410"/>
            <a:ext cx="9934575" cy="396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75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https://static.vecteezy.com/system/resources/previews/048/479/461/non_2x/abstract-wave-lines-luxury-shiny-gold-color-on-dark-blue-background-futuristic-flow-of-shining-gold-line-waves-suitable-for-banners-posters-covers-brochures-flyers-websites-vector.jpg</a:t>
            </a:r>
            <a:endParaRPr/>
          </a:p>
        </p:txBody>
      </p:sp>
      <p:sp>
        <p:nvSpPr>
          <p:cNvPr id="416" name="Google Shape;416;p28"/>
          <p:cNvSpPr txBox="1"/>
          <p:nvPr/>
        </p:nvSpPr>
        <p:spPr>
          <a:xfrm>
            <a:off x="1676400" y="6208216"/>
            <a:ext cx="9934575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Source: </a:t>
            </a:r>
            <a:r>
              <a:rPr b="0" i="0" lang="en-US" sz="1200" u="none" cap="none" strike="noStrike">
                <a:solidFill>
                  <a:srgbClr val="4F46E5"/>
                </a:solidFill>
                <a:latin typeface="DM Sans"/>
                <a:ea typeface="DM Sans"/>
                <a:cs typeface="DM Sans"/>
                <a:sym typeface="DM Sans"/>
              </a:rPr>
              <a:t>www.vecteezy.com</a:t>
            </a:r>
            <a:endParaRPr/>
          </a:p>
        </p:txBody>
      </p:sp>
      <p:sp>
        <p:nvSpPr>
          <p:cNvPr id="417" name="Google Shape;417;p28"/>
          <p:cNvSpPr txBox="1"/>
          <p:nvPr/>
        </p:nvSpPr>
        <p:spPr>
          <a:xfrm>
            <a:off x="581025" y="263276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Image Sources</a:t>
            </a:r>
            <a:endParaRPr/>
          </a:p>
        </p:txBody>
      </p:sp>
      <p:sp>
        <p:nvSpPr>
          <p:cNvPr id="418" name="Google Shape;418;p28"/>
          <p:cNvSpPr/>
          <p:nvPr/>
        </p:nvSpPr>
        <p:spPr>
          <a:xfrm>
            <a:off x="581025" y="901451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2" name="Google Shape;9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3" name="Google Shape;9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619250"/>
            <a:ext cx="5276850" cy="465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4" name="Google Shape;9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876300" y="2105025"/>
            <a:ext cx="4686300" cy="2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00" u="none" cap="none" strike="noStrike">
                <a:solidFill>
                  <a:srgbClr val="E2E8F0"/>
                </a:solidFill>
                <a:latin typeface="Merriweather"/>
                <a:ea typeface="Merriweather"/>
                <a:cs typeface="Merriweather"/>
                <a:sym typeface="Merriweather"/>
              </a:rPr>
              <a:t>[Verse] Lips together making the start Bilabials popping like a heart Puh puh buh buh They hit so true The sound begins The breath breaks through [Chorus] Place of articulation A dance of the tongue From lips to the roof where the songs are sung Place of articulation It's where we meet Phonetics in motion The rhythm’s heartbeat</a:t>
            </a:r>
            <a:endParaRPr/>
          </a:p>
        </p:txBody>
      </p:sp>
      <p:pic>
        <p:nvPicPr>
          <p:cNvPr descr="image.png" id="96" name="Google Shape;96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The Song: Verse 1 &amp; Chorus</a:t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03" name="Google Shape;1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4" name="Google Shape;10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5" name="Google Shape;10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34125" y="1619250"/>
            <a:ext cx="5276850" cy="465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6" name="Google Shape;106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5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6629400" y="2105025"/>
            <a:ext cx="4686300" cy="2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00" u="none" cap="none" strike="noStrike">
                <a:solidFill>
                  <a:srgbClr val="E2E8F0"/>
                </a:solidFill>
                <a:latin typeface="Merriweather"/>
                <a:ea typeface="Merriweather"/>
                <a:cs typeface="Merriweather"/>
                <a:sym typeface="Merriweather"/>
              </a:rPr>
              <a:t>[Verse 2] Dentals now, A subtle grace Tip of the tongue, Just a trace Thuh thuh... Thin threads unwind [Prechorus] From teeth to alveolars, We glide Tuh tuh, Duh duh, Sound worldwide [Bridge] Palatals slide like a whispered breeze Yuh yuh, Shh shh, Soft melodies Velars kick in, A guttural hue Kuh kuh, Guh guh, Bold and true</a:t>
            </a:r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The Song: Verse 2, Pre-chorus &amp; Bridge</a:t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14" name="Google Shape;11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581025" y="676275"/>
            <a:ext cx="5190648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1</a:t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581025" y="1314450"/>
            <a:ext cx="4943475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581025" y="1524000"/>
            <a:ext cx="5190648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The Core Concept</a:t>
            </a:r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581025" y="2200275"/>
            <a:ext cx="4943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What core linguistic concept is described in the Chorus as the "rhythm’s heartbeat" and "dance of the tongue"?</a:t>
            </a:r>
            <a:endParaRPr/>
          </a:p>
        </p:txBody>
      </p:sp>
      <p:pic>
        <p:nvPicPr>
          <p:cNvPr descr="image.png" id="119" name="Google Shape;11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9525"/>
            <a:ext cx="6086475" cy="68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581025" y="328612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723900" y="342900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Manner of Articulation</a:t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581025" y="397192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723900" y="411480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Place of Articulation</a:t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581025" y="465772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723900" y="480060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Vocal Cord Vibration</a:t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581025" y="5343525"/>
            <a:ext cx="4943475" cy="590550"/>
          </a:xfrm>
          <a:prstGeom prst="roundRect">
            <a:avLst>
              <a:gd fmla="val 645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723900" y="5486400"/>
            <a:ext cx="465772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Vowel Quality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32" name="Google Shape;13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33" name="Google Shape;13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581025" y="16573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Bilabial Mechanics</a:t>
            </a: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581025" y="2190750"/>
            <a:ext cx="5276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According to Verse 1, which articulators are used for the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Bilabial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sounds that are made by "Lips together making the start"?</a:t>
            </a:r>
            <a:endParaRPr/>
          </a:p>
        </p:txBody>
      </p:sp>
      <p:pic>
        <p:nvPicPr>
          <p:cNvPr descr="image.png" id="136" name="Google Shape;13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/>
          <p:nvPr/>
        </p:nvSpPr>
        <p:spPr>
          <a:xfrm>
            <a:off x="581025" y="32956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771525" y="34385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tongue tip and the upper teeth</a:t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581025" y="32956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581025" y="40290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771525" y="41719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lower lip and upper teeth</a:t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581025" y="40290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581025" y="47625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771525" y="49053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Both lips</a:t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581025" y="47625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581025" y="54959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771525" y="56388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back of the tongue and soft palate</a:t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581025" y="54959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2</a:t>
            </a:r>
            <a:endParaRPr/>
          </a:p>
        </p:txBody>
      </p:sp>
      <p:sp>
        <p:nvSpPr>
          <p:cNvPr id="150" name="Google Shape;150;p17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55" name="Google Shape;15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56" name="Google Shape;15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/>
        </p:nvSpPr>
        <p:spPr>
          <a:xfrm>
            <a:off x="581025" y="18097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Identifying Sounds</a:t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581025" y="2343150"/>
            <a:ext cx="5276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The sounds represented by "Puh puh buh buh" in Verse 1 are examples of which place of articulation?</a:t>
            </a:r>
            <a:endParaRPr/>
          </a:p>
        </p:txBody>
      </p:sp>
      <p:pic>
        <p:nvPicPr>
          <p:cNvPr descr="image.png" id="159" name="Google Shape;159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/>
          <p:nvPr/>
        </p:nvSpPr>
        <p:spPr>
          <a:xfrm>
            <a:off x="581025" y="31432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771525" y="32861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Dental</a:t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581025" y="31432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581025" y="38766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 txBox="1"/>
          <p:nvPr/>
        </p:nvSpPr>
        <p:spPr>
          <a:xfrm>
            <a:off x="771525" y="40195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Alveolar</a:t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581025" y="38766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581025" y="46101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771525" y="47529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Bilabial</a:t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581025" y="46101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581025" y="53435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771525" y="54864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Palatal</a:t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581025" y="53435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3</a:t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78" name="Google Shape;1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79" name="Google Shape;17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80" name="Google Shape;18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05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6334125" y="16573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Dental Articulation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6334125" y="2190750"/>
            <a:ext cx="5276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Verse 2 describes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Dentals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as using the "Tip of the tongue / Just a trace." For a dental sound, what does the tongue tip typically make contact with?</a:t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6334125" y="32956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6524625" y="34385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soft palate (velum)</a:t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6334125" y="32956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6334125" y="40290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6524625" y="41719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hard palate</a:t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6334125" y="40290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6334125" y="47625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6524625" y="49053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alveolar ridge</a:t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6334125" y="47625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6334125" y="54959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6524625" y="56388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upper front teeth</a:t>
            </a: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6334125" y="54959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4</a:t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01" name="Google Shape;20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2" name="Google Shape;20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41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0"/>
          <p:cNvSpPr txBox="1"/>
          <p:nvPr/>
        </p:nvSpPr>
        <p:spPr>
          <a:xfrm>
            <a:off x="581025" y="16573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Alveolar Ridge Location</a:t>
            </a:r>
            <a:endParaRPr/>
          </a:p>
        </p:txBody>
      </p:sp>
      <p:sp>
        <p:nvSpPr>
          <p:cNvPr id="204" name="Google Shape;204;p20"/>
          <p:cNvSpPr txBox="1"/>
          <p:nvPr/>
        </p:nvSpPr>
        <p:spPr>
          <a:xfrm>
            <a:off x="581025" y="2190750"/>
            <a:ext cx="5276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The Pre-chorus mentions gliding "From teeth to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alveolars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." Where is the alveolar ridge located in the mouth?</a:t>
            </a:r>
            <a:endParaRPr/>
          </a:p>
        </p:txBody>
      </p:sp>
      <p:pic>
        <p:nvPicPr>
          <p:cNvPr descr="image.png" id="205" name="Google Shape;20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436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/>
          <p:nvPr/>
        </p:nvSpPr>
        <p:spPr>
          <a:xfrm>
            <a:off x="581025" y="29908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771525" y="31337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At the very back of the throat</a:t>
            </a: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581025" y="29908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581025" y="37242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0"/>
          <p:cNvSpPr txBox="1"/>
          <p:nvPr/>
        </p:nvSpPr>
        <p:spPr>
          <a:xfrm>
            <a:off x="771525" y="38671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fleshy area behind the hard palate</a:t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581025" y="37242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581025" y="4457700"/>
            <a:ext cx="5276850" cy="895350"/>
          </a:xfrm>
          <a:prstGeom prst="roundRect">
            <a:avLst>
              <a:gd fmla="val 851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0"/>
          <p:cNvSpPr txBox="1"/>
          <p:nvPr/>
        </p:nvSpPr>
        <p:spPr>
          <a:xfrm>
            <a:off x="771525" y="4600575"/>
            <a:ext cx="4895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bony ridge directly behind the upper front teeth</a:t>
            </a:r>
            <a:endParaRPr/>
          </a:p>
        </p:txBody>
      </p:sp>
      <p:sp>
        <p:nvSpPr>
          <p:cNvPr id="214" name="Google Shape;214;p20"/>
          <p:cNvSpPr/>
          <p:nvPr/>
        </p:nvSpPr>
        <p:spPr>
          <a:xfrm>
            <a:off x="581025" y="4457700"/>
            <a:ext cx="38100" cy="8953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0"/>
          <p:cNvSpPr/>
          <p:nvPr/>
        </p:nvSpPr>
        <p:spPr>
          <a:xfrm>
            <a:off x="581025" y="54959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0"/>
          <p:cNvSpPr txBox="1"/>
          <p:nvPr/>
        </p:nvSpPr>
        <p:spPr>
          <a:xfrm>
            <a:off x="771525" y="56388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The underside of the tongue</a:t>
            </a:r>
            <a:endParaRPr/>
          </a:p>
        </p:txBody>
      </p:sp>
      <p:sp>
        <p:nvSpPr>
          <p:cNvPr id="217" name="Google Shape;217;p20"/>
          <p:cNvSpPr/>
          <p:nvPr/>
        </p:nvSpPr>
        <p:spPr>
          <a:xfrm>
            <a:off x="581025" y="54959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5</a:t>
            </a:r>
            <a:endParaRPr/>
          </a:p>
        </p:txBody>
      </p:sp>
      <p:sp>
        <p:nvSpPr>
          <p:cNvPr id="219" name="Google Shape;219;p20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93B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24" name="Google Shape;22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5" name="Google Shape;22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025" y="1804987"/>
            <a:ext cx="52768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6" name="Google Shape;22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0550" y="1814512"/>
            <a:ext cx="52578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1"/>
          <p:cNvSpPr txBox="1"/>
          <p:nvPr/>
        </p:nvSpPr>
        <p:spPr>
          <a:xfrm>
            <a:off x="6334125" y="1809750"/>
            <a:ext cx="5540692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38BDF8"/>
                </a:solidFill>
                <a:latin typeface="Merriweather"/>
                <a:ea typeface="Merriweather"/>
                <a:cs typeface="Merriweather"/>
                <a:sym typeface="Merriweather"/>
              </a:rPr>
              <a:t>Soft Melodies</a:t>
            </a:r>
            <a:endParaRPr/>
          </a:p>
        </p:txBody>
      </p:sp>
      <p:sp>
        <p:nvSpPr>
          <p:cNvPr id="228" name="Google Shape;228;p21"/>
          <p:cNvSpPr txBox="1"/>
          <p:nvPr/>
        </p:nvSpPr>
        <p:spPr>
          <a:xfrm>
            <a:off x="6334125" y="2343150"/>
            <a:ext cx="5276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Which sounds, described as "Soft melodies," are examples of the </a:t>
            </a:r>
            <a:r>
              <a:rPr b="1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Palatal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place of articulation in the Bridge?</a:t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6334125" y="314325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6524625" y="328612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Puh puh and Buh buh</a:t>
            </a:r>
            <a:endParaRPr/>
          </a:p>
        </p:txBody>
      </p:sp>
      <p:sp>
        <p:nvSpPr>
          <p:cNvPr id="231" name="Google Shape;231;p21"/>
          <p:cNvSpPr/>
          <p:nvPr/>
        </p:nvSpPr>
        <p:spPr>
          <a:xfrm>
            <a:off x="6334125" y="314325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/>
          <p:nvPr/>
        </p:nvSpPr>
        <p:spPr>
          <a:xfrm>
            <a:off x="6334125" y="387667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6524625" y="401955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Thuh thuh</a:t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6334125" y="387667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6334125" y="4610100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6524625" y="4752975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Yuh yuh and Shh shh</a:t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6334125" y="4610100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6334125" y="5343525"/>
            <a:ext cx="5276850" cy="590550"/>
          </a:xfrm>
          <a:prstGeom prst="roundRect">
            <a:avLst>
              <a:gd fmla="val 1290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 txBox="1"/>
          <p:nvPr/>
        </p:nvSpPr>
        <p:spPr>
          <a:xfrm>
            <a:off x="6524625" y="5486400"/>
            <a:ext cx="48958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8BDF8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0" i="0" lang="en-US" sz="1500" u="none" cap="none" strike="noStrike">
                <a:solidFill>
                  <a:srgbClr val="E2E8F0"/>
                </a:solidFill>
                <a:latin typeface="DM Sans"/>
                <a:ea typeface="DM Sans"/>
                <a:cs typeface="DM Sans"/>
                <a:sym typeface="DM Sans"/>
              </a:rPr>
              <a:t> Kuh kuh and Guh guh</a:t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6334125" y="5343525"/>
            <a:ext cx="38100" cy="5905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581025" y="581025"/>
            <a:ext cx="1158144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50" u="none" cap="none" strike="noStrike">
                <a:solidFill>
                  <a:srgbClr val="F59E0B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6</a:t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581025" y="1219200"/>
            <a:ext cx="11029950" cy="1905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